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402" r:id="rId2"/>
    <p:sldId id="403" r:id="rId3"/>
    <p:sldId id="404" r:id="rId4"/>
    <p:sldId id="405" r:id="rId5"/>
    <p:sldId id="406" r:id="rId6"/>
    <p:sldId id="407" r:id="rId7"/>
    <p:sldId id="408" r:id="rId8"/>
    <p:sldId id="409" r:id="rId9"/>
    <p:sldId id="410" r:id="rId10"/>
    <p:sldId id="411" r:id="rId11"/>
    <p:sldId id="412" r:id="rId12"/>
    <p:sldId id="413" r:id="rId13"/>
    <p:sldId id="414" r:id="rId14"/>
    <p:sldId id="415" r:id="rId15"/>
    <p:sldId id="416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AFD"/>
    <a:srgbClr val="3FCD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424"/>
    <p:restoredTop sz="94310" autoAdjust="0"/>
  </p:normalViewPr>
  <p:slideViewPr>
    <p:cSldViewPr snapToGrid="0" snapToObjects="1">
      <p:cViewPr>
        <p:scale>
          <a:sx n="90" d="100"/>
          <a:sy n="90" d="100"/>
        </p:scale>
        <p:origin x="392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C85D-D286-2A43-BC49-7C50FFEA81A7}" type="datetimeFigureOut">
              <a:rPr lang="en-US" smtClean="0"/>
              <a:t>12/8/15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57A0FD-DBCB-CC42-8043-15A1F59E3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32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07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02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5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26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56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0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07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4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49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50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ode.google.com/p/atcg/wiki/mummichog_for_metabolomics" TargetMode="External"/><Relationship Id="rId3" Type="http://schemas.openxmlformats.org/officeDocument/2006/relationships/hyperlink" Target="http://docs.continuum.io/anaconda/instal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iocyc.org/" TargetMode="External"/><Relationship Id="rId4" Type="http://schemas.openxmlformats.org/officeDocument/2006/relationships/hyperlink" Target="http://www.ncbi.nlm.nih.gov/pubmed/24225315" TargetMode="External"/><Relationship Id="rId5" Type="http://schemas.openxmlformats.org/officeDocument/2006/relationships/hyperlink" Target="http://humancyc.org/" TargetMode="External"/><Relationship Id="rId6" Type="http://schemas.openxmlformats.org/officeDocument/2006/relationships/hyperlink" Target="http://www.ncbi.nlm.nih.gov/pubmed/15642094" TargetMode="External"/><Relationship Id="rId7" Type="http://schemas.openxmlformats.org/officeDocument/2006/relationships/hyperlink" Target="http://www.genome.jp/kegg/tool/map_pathway1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omictools.com/metabolic-pathways-c170-p1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enome.jp/kegg/tool/map_pathway1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Pathway </a:t>
            </a:r>
            <a:r>
              <a:rPr lang="en-US" b="1" dirty="0" smtClean="0">
                <a:solidFill>
                  <a:srgbClr val="FF0000"/>
                </a:solidFill>
                <a:effectLst/>
                <a:latin typeface="+mn-lt"/>
              </a:rPr>
              <a:t>analysis in metabolomics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/>
              <a:t>Steve Barnes, PhD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48312" y="314579"/>
            <a:ext cx="3046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UAB Metabolomics Workshop</a:t>
            </a:r>
          </a:p>
          <a:p>
            <a:pPr algn="ctr"/>
            <a:r>
              <a:rPr lang="en-US" b="1" dirty="0"/>
              <a:t>December 2, 2015</a:t>
            </a:r>
          </a:p>
        </p:txBody>
      </p:sp>
      <p:pic>
        <p:nvPicPr>
          <p:cNvPr id="9" name="Picture 8" descr="TMPL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1911" y="5021709"/>
            <a:ext cx="2622090" cy="1836291"/>
          </a:xfrm>
          <a:prstGeom prst="rect">
            <a:avLst/>
          </a:prstGeom>
        </p:spPr>
      </p:pic>
      <p:pic>
        <p:nvPicPr>
          <p:cNvPr id="10" name="Picture 9" descr="Screen Shot 2015-06-14 at 11.32.5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77"/>
            <a:ext cx="3723886" cy="14602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86" y="5638800"/>
            <a:ext cx="2624936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1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How to run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</a:rPr>
              <a:t>mummicog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It runs in the terminal command line mode</a:t>
            </a:r>
          </a:p>
          <a:p>
            <a:r>
              <a:rPr lang="en-US" b="1" dirty="0" err="1"/>
              <a:t>Mummichog</a:t>
            </a:r>
            <a:r>
              <a:rPr lang="en-US" b="1" dirty="0"/>
              <a:t> </a:t>
            </a:r>
            <a:r>
              <a:rPr lang="en-US" b="1" dirty="0" smtClean="0"/>
              <a:t>software (currently version 1.0.5) is downloadable</a:t>
            </a:r>
          </a:p>
          <a:p>
            <a:pPr lvl="1"/>
            <a:r>
              <a:rPr lang="en-US" sz="1800" b="1" dirty="0">
                <a:hlinkClick r:id="rId2"/>
              </a:rPr>
              <a:t>https://code.google.com/p/atcg/wiki/mummichog_for_metabolomics</a:t>
            </a:r>
            <a:r>
              <a:rPr lang="en-US" sz="1800" b="1" dirty="0"/>
              <a:t> </a:t>
            </a:r>
            <a:endParaRPr lang="en-US" sz="1800" b="1" dirty="0" smtClean="0"/>
          </a:p>
          <a:p>
            <a:pPr lvl="1"/>
            <a:r>
              <a:rPr lang="en-US" sz="1800" b="1" dirty="0" smtClean="0"/>
              <a:t>Load it into the Applications folder</a:t>
            </a:r>
          </a:p>
          <a:p>
            <a:r>
              <a:rPr lang="en-US" b="1" dirty="0" smtClean="0"/>
              <a:t>It’s also necessary to have downloaded Anaconda pyth</a:t>
            </a:r>
            <a:r>
              <a:rPr lang="en-US" b="1" dirty="0"/>
              <a:t>on 2.7 (do not use 3.0</a:t>
            </a:r>
            <a:r>
              <a:rPr lang="en-US" b="1" dirty="0" smtClean="0"/>
              <a:t>)</a:t>
            </a:r>
          </a:p>
          <a:p>
            <a:pPr lvl="1"/>
            <a:r>
              <a:rPr lang="en-US" sz="1800" b="1" dirty="0">
                <a:hlinkClick r:id="rId3"/>
              </a:rPr>
              <a:t>http://</a:t>
            </a:r>
            <a:r>
              <a:rPr lang="en-US" sz="1800" b="1" dirty="0" smtClean="0">
                <a:hlinkClick r:id="rId3"/>
              </a:rPr>
              <a:t>docs.continuum.io/anaconda/install</a:t>
            </a:r>
            <a:r>
              <a:rPr lang="en-US" sz="1800" b="1" dirty="0" smtClean="0"/>
              <a:t> </a:t>
            </a:r>
          </a:p>
          <a:p>
            <a:pPr lvl="1"/>
            <a:r>
              <a:rPr lang="en-US" sz="1800" b="1" dirty="0" smtClean="0"/>
              <a:t>My version is saved in Macintosh HD/anaconda/bin folder</a:t>
            </a:r>
          </a:p>
        </p:txBody>
      </p:sp>
    </p:spTree>
    <p:extLst>
      <p:ext uri="{BB962C8B-B14F-4D97-AF65-F5344CB8AC3E}">
        <p14:creationId xmlns:p14="http://schemas.microsoft.com/office/powerpoint/2010/main" val="214641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Need to prepare a .txt file of all the metabolite ions (significant and non-significant)</a:t>
            </a: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In Excel, create the following columns of data (transfer from </a:t>
            </a:r>
            <a:r>
              <a:rPr lang="en-US" b="1" dirty="0" err="1" smtClean="0"/>
              <a:t>MetaboAnalyst</a:t>
            </a:r>
            <a:r>
              <a:rPr lang="en-US" b="1" dirty="0" smtClean="0"/>
              <a:t> </a:t>
            </a:r>
            <a:r>
              <a:rPr lang="en-US" b="1" dirty="0"/>
              <a:t>output file - </a:t>
            </a:r>
            <a:r>
              <a:rPr lang="en-US" b="1" dirty="0" err="1"/>
              <a:t>peak_normalized_rt_mz.csv</a:t>
            </a:r>
            <a:r>
              <a:rPr lang="en-US" b="1" dirty="0"/>
              <a:t>):</a:t>
            </a:r>
            <a:endParaRPr lang="en-US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/>
              <a:t>The </a:t>
            </a:r>
            <a:r>
              <a:rPr lang="en-US" b="1" i="1" dirty="0" smtClean="0"/>
              <a:t>m/z</a:t>
            </a:r>
            <a:r>
              <a:rPr lang="en-US" b="1" dirty="0" smtClean="0"/>
              <a:t> value of each metabolite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/>
              <a:t>The retention time of each metabolite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/>
              <a:t>The p-value for the difference in groups for each metabolite (TTEST function in Excel)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/>
              <a:t>The t-score </a:t>
            </a:r>
            <a:r>
              <a:rPr lang="en-US" b="1" dirty="0"/>
              <a:t>for the difference in groups for each </a:t>
            </a:r>
            <a:r>
              <a:rPr lang="en-US" b="1" dirty="0" smtClean="0"/>
              <a:t>metabolite (need to add a formula – see next slide)</a:t>
            </a:r>
            <a:endParaRPr lang="en-US" b="1" dirty="0"/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/>
              <a:t>(optional) a tracking ID number</a:t>
            </a:r>
          </a:p>
        </p:txBody>
      </p:sp>
    </p:spTree>
    <p:extLst>
      <p:ext uri="{BB962C8B-B14F-4D97-AF65-F5344CB8AC3E}">
        <p14:creationId xmlns:p14="http://schemas.microsoft.com/office/powerpoint/2010/main" val="894617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3981"/>
            <a:ext cx="7886700" cy="1325563"/>
          </a:xfrm>
        </p:spPr>
        <p:txBody>
          <a:bodyPr/>
          <a:lstStyle/>
          <a:p>
            <a:r>
              <a:rPr lang="en-US" dirty="0" smtClean="0"/>
              <a:t>The t-score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1167" y="1093002"/>
            <a:ext cx="3073400" cy="2057400"/>
          </a:xfrm>
        </p:spPr>
      </p:pic>
      <p:grpSp>
        <p:nvGrpSpPr>
          <p:cNvPr id="8" name="Group 7"/>
          <p:cNvGrpSpPr/>
          <p:nvPr/>
        </p:nvGrpSpPr>
        <p:grpSpPr>
          <a:xfrm>
            <a:off x="5215467" y="677341"/>
            <a:ext cx="3327672" cy="606956"/>
            <a:chOff x="5215467" y="1083733"/>
            <a:chExt cx="3327672" cy="606956"/>
          </a:xfrm>
        </p:grpSpPr>
        <p:sp>
          <p:nvSpPr>
            <p:cNvPr id="5" name="TextBox 4"/>
            <p:cNvSpPr txBox="1"/>
            <p:nvPr/>
          </p:nvSpPr>
          <p:spPr>
            <a:xfrm>
              <a:off x="6079067" y="1083733"/>
              <a:ext cx="246407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Difference in the means</a:t>
              </a:r>
              <a:endParaRPr lang="en-US" b="1" dirty="0"/>
            </a:p>
          </p:txBody>
        </p:sp>
        <p:cxnSp>
          <p:nvCxnSpPr>
            <p:cNvPr id="7" name="Straight Arrow Connector 6"/>
            <p:cNvCxnSpPr>
              <a:stCxn id="5" idx="1"/>
            </p:cNvCxnSpPr>
            <p:nvPr/>
          </p:nvCxnSpPr>
          <p:spPr>
            <a:xfrm flipH="1">
              <a:off x="5215467" y="1268399"/>
              <a:ext cx="863600" cy="42229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5630334" y="2002904"/>
            <a:ext cx="2789451" cy="369332"/>
            <a:chOff x="5630334" y="2409296"/>
            <a:chExt cx="2789451" cy="369332"/>
          </a:xfrm>
        </p:grpSpPr>
        <p:sp>
          <p:nvSpPr>
            <p:cNvPr id="9" name="TextBox 8"/>
            <p:cNvSpPr txBox="1"/>
            <p:nvPr/>
          </p:nvSpPr>
          <p:spPr>
            <a:xfrm>
              <a:off x="6714382" y="2409296"/>
              <a:ext cx="1705403" cy="36933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Pooled variance</a:t>
              </a:r>
              <a:endParaRPr lang="en-US" b="1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H="1" flipV="1">
              <a:off x="5630334" y="2593962"/>
              <a:ext cx="1102782" cy="316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370391" y="2947195"/>
            <a:ext cx="855369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b="1" dirty="0" smtClean="0"/>
              <a:t>If the sample data for group 1 are in columns H-N and for group 2 in columns O-U, the the t-score for the metabolite in row 2 is</a:t>
            </a:r>
          </a:p>
          <a:p>
            <a:endParaRPr lang="en-US" sz="2400" b="1" dirty="0"/>
          </a:p>
          <a:p>
            <a:r>
              <a:rPr lang="en-US" b="1" dirty="0" smtClean="0"/>
              <a:t>ABS(average(H2:N2)-average(O2:U2)/SQRT((STDEV(H2:N2)^2)/7+(STDEV(O2:U2)^2)/7)</a:t>
            </a:r>
          </a:p>
          <a:p>
            <a:endParaRPr lang="en-US" b="1" dirty="0"/>
          </a:p>
          <a:p>
            <a:pPr marL="342900" indent="-342900">
              <a:buFont typeface="Arial" charset="0"/>
              <a:buChar char="•"/>
            </a:pPr>
            <a:r>
              <a:rPr lang="en-US" sz="2400" b="1" dirty="0" smtClean="0"/>
              <a:t>This formula can be copied to all the other rows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28650" y="5411817"/>
            <a:ext cx="8210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Save the file in .txt format into the test </a:t>
            </a:r>
            <a:r>
              <a:rPr lang="en-US" sz="2400" b="1" dirty="0" smtClean="0"/>
              <a:t>folder </a:t>
            </a:r>
            <a:r>
              <a:rPr lang="en-US" sz="2400" b="1" dirty="0"/>
              <a:t>inside the </a:t>
            </a:r>
            <a:r>
              <a:rPr lang="en-US" sz="2400" b="1" dirty="0" err="1"/>
              <a:t>Mummichog</a:t>
            </a:r>
            <a:r>
              <a:rPr lang="en-US" sz="2400" b="1" dirty="0"/>
              <a:t> folder in </a:t>
            </a:r>
            <a:r>
              <a:rPr lang="en-US" sz="2400" b="1" dirty="0" smtClean="0"/>
              <a:t>Applications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279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Output of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</a:rPr>
              <a:t>Mummichog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524036"/>
          </a:xfrm>
        </p:spPr>
        <p:txBody>
          <a:bodyPr>
            <a:normAutofit fontScale="92500" lnSpcReduction="10000"/>
          </a:bodyPr>
          <a:lstStyle/>
          <a:p>
            <a:r>
              <a:rPr lang="en-US" b="1" smtClean="0"/>
              <a:t>Pathway enhancement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84597"/>
            <a:ext cx="9144000" cy="316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73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51799" y="2842108"/>
            <a:ext cx="78867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Go to URL in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</a:rPr>
              <a:t>Mummichog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 output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272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+mn-lt"/>
              </a:rPr>
              <a:t>KEGG </a:t>
            </a:r>
            <a:r>
              <a:rPr lang="en-US" b="1" smtClean="0">
                <a:solidFill>
                  <a:srgbClr val="FF0000"/>
                </a:solidFill>
                <a:latin typeface="+mn-lt"/>
              </a:rPr>
              <a:t>C06350 metabolite</a:t>
            </a:r>
            <a:endParaRPr lang="en-US" b="1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8255" y="1543933"/>
            <a:ext cx="4330700" cy="3098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54666" y="4803492"/>
            <a:ext cx="32346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 smtClean="0"/>
              <a:t>Tetrahydropapaveroline</a:t>
            </a:r>
            <a:endParaRPr lang="en-US" sz="2400" b="1" dirty="0" smtClean="0"/>
          </a:p>
          <a:p>
            <a:pPr algn="ctr"/>
            <a:r>
              <a:rPr lang="en-US" sz="2400" dirty="0" smtClean="0"/>
              <a:t>An endogenous opiate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627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Overview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In the previous steps, we have used </a:t>
            </a:r>
            <a:r>
              <a:rPr lang="en-US" b="1" dirty="0" err="1" smtClean="0"/>
              <a:t>MetaboAnalyst</a:t>
            </a:r>
            <a:r>
              <a:rPr lang="en-US" b="1" dirty="0" smtClean="0"/>
              <a:t> to carry out statistical analyses of the metabolomics data</a:t>
            </a:r>
          </a:p>
          <a:p>
            <a:r>
              <a:rPr lang="en-US" b="1" dirty="0" smtClean="0"/>
              <a:t>For LC-MS data we have not yet determined what each metabolite ion is (see next talk from </a:t>
            </a:r>
            <a:r>
              <a:rPr lang="en-US" b="1" dirty="0" err="1" smtClean="0"/>
              <a:t>Jeevan</a:t>
            </a:r>
            <a:r>
              <a:rPr lang="en-US" b="1" dirty="0" smtClean="0"/>
              <a:t> </a:t>
            </a:r>
            <a:r>
              <a:rPr lang="en-US" b="1" dirty="0" err="1" smtClean="0"/>
              <a:t>Prasain</a:t>
            </a:r>
            <a:r>
              <a:rPr lang="en-US" b="1" dirty="0" smtClean="0"/>
              <a:t> how we proceed to do that)</a:t>
            </a:r>
          </a:p>
          <a:p>
            <a:r>
              <a:rPr lang="en-US" b="1" dirty="0" smtClean="0"/>
              <a:t>Nonetheless, we want to map these data to understand how they connected</a:t>
            </a:r>
          </a:p>
          <a:p>
            <a:r>
              <a:rPr lang="en-US" b="1" dirty="0" smtClean="0"/>
              <a:t>There are two options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b="1" dirty="0" smtClean="0"/>
              <a:t>To take the NMR assignments or identify each metabolite ion and map these to known pathways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b="1" dirty="0" smtClean="0"/>
              <a:t>Identify ions that are chemically connected based on mass differences (</a:t>
            </a:r>
            <a:r>
              <a:rPr lang="en-US" b="1" dirty="0" err="1" smtClean="0"/>
              <a:t>Mummichog</a:t>
            </a:r>
            <a:r>
              <a:rPr lang="en-US" b="1" dirty="0" smtClean="0"/>
              <a:t> – Li et al., 2013)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021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+mn-lt"/>
              </a:rPr>
              <a:t>Academic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pathway analysis tools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493203"/>
            <a:ext cx="7886700" cy="4770438"/>
          </a:xfrm>
        </p:spPr>
        <p:txBody>
          <a:bodyPr>
            <a:normAutofit lnSpcReduction="10000"/>
          </a:bodyPr>
          <a:lstStyle/>
          <a:p>
            <a:r>
              <a:rPr lang="en-US" sz="2600" b="1" dirty="0" smtClean="0"/>
              <a:t>For a resource for all available pathway </a:t>
            </a:r>
            <a:r>
              <a:rPr lang="en-US" sz="2600" b="1" dirty="0" err="1" smtClean="0"/>
              <a:t>softwares</a:t>
            </a:r>
            <a:r>
              <a:rPr lang="en-US" sz="2600" b="1" dirty="0" smtClean="0"/>
              <a:t>, go to:</a:t>
            </a:r>
          </a:p>
          <a:p>
            <a:pPr lvl="1"/>
            <a:r>
              <a:rPr lang="en-US" sz="2200" b="1" dirty="0">
                <a:hlinkClick r:id="rId2"/>
              </a:rPr>
              <a:t>http://omictools.com/metabolic-pathways-c170-p1.html</a:t>
            </a:r>
            <a:r>
              <a:rPr lang="en-US" sz="2200" b="1" dirty="0"/>
              <a:t> </a:t>
            </a:r>
          </a:p>
          <a:p>
            <a:r>
              <a:rPr lang="en-US" sz="2600" b="1" dirty="0" err="1" smtClean="0"/>
              <a:t>BioCyc</a:t>
            </a:r>
            <a:r>
              <a:rPr lang="en-US" sz="2600" b="1" dirty="0" smtClean="0"/>
              <a:t> (Peter Karp, SRI Intl) – incorporates </a:t>
            </a:r>
            <a:r>
              <a:rPr lang="en-US" sz="2600" b="1" dirty="0" err="1" smtClean="0"/>
              <a:t>MetaCyc</a:t>
            </a:r>
            <a:endParaRPr lang="en-US" sz="2600" b="1" dirty="0" smtClean="0"/>
          </a:p>
          <a:p>
            <a:pPr lvl="1"/>
            <a:r>
              <a:rPr lang="en-US" sz="2200" b="1" dirty="0" smtClean="0">
                <a:hlinkClick r:id="rId3"/>
              </a:rPr>
              <a:t>http</a:t>
            </a:r>
            <a:r>
              <a:rPr lang="en-US" sz="2200" b="1" dirty="0">
                <a:hlinkClick r:id="rId3"/>
              </a:rPr>
              <a:t>://biocyc.org</a:t>
            </a:r>
            <a:r>
              <a:rPr lang="en-US" sz="2200" b="1" dirty="0" smtClean="0">
                <a:hlinkClick r:id="rId3"/>
              </a:rPr>
              <a:t>/</a:t>
            </a:r>
            <a:r>
              <a:rPr lang="en-US" sz="2200" b="1" dirty="0" smtClean="0"/>
              <a:t> </a:t>
            </a:r>
          </a:p>
          <a:p>
            <a:pPr lvl="1"/>
            <a:r>
              <a:rPr lang="en-US" sz="2200" b="1" dirty="0">
                <a:hlinkClick r:id="rId4"/>
              </a:rPr>
              <a:t>http://</a:t>
            </a:r>
            <a:r>
              <a:rPr lang="en-US" sz="2200" b="1" dirty="0" smtClean="0">
                <a:hlinkClick r:id="rId4"/>
              </a:rPr>
              <a:t>www.ncbi.nlm.nih.gov/pubmed/24225315</a:t>
            </a:r>
            <a:r>
              <a:rPr lang="en-US" sz="2200" b="1" dirty="0" smtClean="0"/>
              <a:t> </a:t>
            </a:r>
          </a:p>
          <a:p>
            <a:r>
              <a:rPr lang="en-US" sz="2600" b="1" dirty="0" err="1" smtClean="0"/>
              <a:t>HumanCyc</a:t>
            </a:r>
            <a:r>
              <a:rPr lang="en-US" sz="2600" b="1" dirty="0" smtClean="0"/>
              <a:t> </a:t>
            </a:r>
          </a:p>
          <a:p>
            <a:pPr lvl="1"/>
            <a:r>
              <a:rPr lang="en-US" sz="2200" b="1" dirty="0">
                <a:hlinkClick r:id="rId5"/>
              </a:rPr>
              <a:t>http://</a:t>
            </a:r>
            <a:r>
              <a:rPr lang="en-US" sz="2200" b="1" dirty="0" smtClean="0">
                <a:hlinkClick r:id="rId5"/>
              </a:rPr>
              <a:t>humancyc.org</a:t>
            </a:r>
            <a:r>
              <a:rPr lang="en-US" sz="2200" b="1" dirty="0" smtClean="0"/>
              <a:t> </a:t>
            </a:r>
          </a:p>
          <a:p>
            <a:pPr lvl="1"/>
            <a:r>
              <a:rPr lang="en-US" sz="2200" b="1" dirty="0">
                <a:hlinkClick r:id="rId6"/>
              </a:rPr>
              <a:t>http://</a:t>
            </a:r>
            <a:r>
              <a:rPr lang="en-US" sz="2200" b="1" dirty="0" smtClean="0">
                <a:hlinkClick r:id="rId6"/>
              </a:rPr>
              <a:t>www.ncbi.nlm.nih.gov/pubmed/15642094</a:t>
            </a:r>
            <a:r>
              <a:rPr lang="en-US" sz="2200" b="1" dirty="0" smtClean="0"/>
              <a:t> </a:t>
            </a:r>
          </a:p>
          <a:p>
            <a:r>
              <a:rPr lang="en-US" sz="2600" b="1" dirty="0" smtClean="0"/>
              <a:t>KEGG pathway mapping</a:t>
            </a:r>
          </a:p>
          <a:p>
            <a:pPr lvl="1"/>
            <a:r>
              <a:rPr lang="en-US" sz="2200" b="1" dirty="0">
                <a:hlinkClick r:id="rId7"/>
              </a:rPr>
              <a:t>http://</a:t>
            </a:r>
            <a:r>
              <a:rPr lang="en-US" sz="2200" b="1" dirty="0" smtClean="0">
                <a:hlinkClick r:id="rId7"/>
              </a:rPr>
              <a:t>www.genome.jp/kegg/tool/map_pathway1.html</a:t>
            </a:r>
            <a:r>
              <a:rPr lang="en-US" sz="2600" b="1" dirty="0" smtClean="0"/>
              <a:t> 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141446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KEGG pathway tool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As for the other pathway tools, KEGG requires that the metabolite has been identified</a:t>
            </a:r>
          </a:p>
          <a:p>
            <a:r>
              <a:rPr lang="en-US" b="1" dirty="0" smtClean="0"/>
              <a:t>This could be putative identification (from METLIN – see next talk by Dr. </a:t>
            </a:r>
            <a:r>
              <a:rPr lang="en-US" b="1" dirty="0" err="1" smtClean="0"/>
              <a:t>Prasain</a:t>
            </a:r>
            <a:r>
              <a:rPr lang="en-US" b="1" dirty="0" smtClean="0"/>
              <a:t>) and confirmed identification based on MSMS analysis and interpretation (again, see Dr. </a:t>
            </a:r>
            <a:r>
              <a:rPr lang="en-US" b="1" dirty="0" err="1" smtClean="0"/>
              <a:t>Prasain’s</a:t>
            </a:r>
            <a:r>
              <a:rPr lang="en-US" b="1" dirty="0" smtClean="0"/>
              <a:t> talk)</a:t>
            </a:r>
          </a:p>
          <a:p>
            <a:pPr lvl="1"/>
            <a:r>
              <a:rPr lang="en-US" sz="2200" b="1" dirty="0"/>
              <a:t>Go to </a:t>
            </a:r>
            <a:r>
              <a:rPr lang="en-US" sz="2200" b="1" dirty="0">
                <a:hlinkClick r:id="rId2"/>
              </a:rPr>
              <a:t>http://</a:t>
            </a:r>
            <a:r>
              <a:rPr lang="en-US" sz="2200" b="1" dirty="0" smtClean="0">
                <a:hlinkClick r:id="rId2"/>
              </a:rPr>
              <a:t>www.genome.jp/kegg/tool/map_pathway1.html</a:t>
            </a:r>
            <a:r>
              <a:rPr lang="en-US" sz="2200" b="1" dirty="0" smtClean="0"/>
              <a:t> </a:t>
            </a:r>
          </a:p>
          <a:p>
            <a:pPr lvl="1"/>
            <a:r>
              <a:rPr lang="en-US" sz="2200" b="1" dirty="0" smtClean="0"/>
              <a:t>Enter the KEGG ID numbers for the identified metabolites</a:t>
            </a:r>
          </a:p>
          <a:p>
            <a:pPr lvl="1"/>
            <a:r>
              <a:rPr lang="en-US" sz="2200" b="1" dirty="0" smtClean="0"/>
              <a:t>E.g., C00022 for pyruvate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7875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00" y="723900"/>
            <a:ext cx="8039100" cy="539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36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1300"/>
            <a:ext cx="9144000" cy="6358538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3192379" y="3352800"/>
            <a:ext cx="3449053" cy="641684"/>
            <a:chOff x="3192379" y="3352800"/>
            <a:chExt cx="3449053" cy="641684"/>
          </a:xfrm>
        </p:grpSpPr>
        <p:cxnSp>
          <p:nvCxnSpPr>
            <p:cNvPr id="3" name="Straight Arrow Connector 2"/>
            <p:cNvCxnSpPr/>
            <p:nvPr/>
          </p:nvCxnSpPr>
          <p:spPr>
            <a:xfrm flipH="1" flipV="1">
              <a:off x="3192379" y="3368842"/>
              <a:ext cx="593558" cy="62564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flipV="1">
              <a:off x="4443663" y="3352800"/>
              <a:ext cx="433137" cy="62564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4876800" y="3497180"/>
              <a:ext cx="737937" cy="48126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5261811" y="3368842"/>
              <a:ext cx="1379621" cy="62564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Arrow Connector 11"/>
          <p:cNvCxnSpPr/>
          <p:nvPr/>
        </p:nvCxnSpPr>
        <p:spPr>
          <a:xfrm>
            <a:off x="5213684" y="4363453"/>
            <a:ext cx="1395663" cy="882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497179" y="3994484"/>
            <a:ext cx="2098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Ions in this pathway</a:t>
            </a:r>
            <a:endParaRPr lang="en-US" b="1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218947" y="1732547"/>
            <a:ext cx="641685" cy="256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617377" y="5929745"/>
            <a:ext cx="1138696" cy="326968"/>
          </a:xfrm>
          <a:prstGeom prst="roundRect">
            <a:avLst/>
          </a:prstGeom>
          <a:solidFill>
            <a:srgbClr val="FF0000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1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What to do when you don’t know </a:t>
            </a:r>
            <a:r>
              <a:rPr lang="en-US" b="1" smtClean="0">
                <a:solidFill>
                  <a:srgbClr val="FF0000"/>
                </a:solidFill>
                <a:latin typeface="+mn-lt"/>
              </a:rPr>
              <a:t>what the metabolites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ions are?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Mummichog</a:t>
            </a:r>
            <a:r>
              <a:rPr lang="en-US" b="1" dirty="0" smtClean="0"/>
              <a:t> (Li et al., 2013)</a:t>
            </a:r>
          </a:p>
          <a:p>
            <a:pPr lvl="1"/>
            <a:r>
              <a:rPr lang="en-US" b="1" dirty="0" smtClean="0"/>
              <a:t>This software looks for ions that are associated with one another (non-pathway mapping)</a:t>
            </a:r>
          </a:p>
          <a:p>
            <a:pPr lvl="1"/>
            <a:r>
              <a:rPr lang="en-US" b="1" dirty="0" smtClean="0"/>
              <a:t>And maps all possible metabolite identities (based on accurate MS1 data) on to known pathways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550" y="4231620"/>
            <a:ext cx="3210984" cy="2462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16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+mn-lt"/>
              </a:rPr>
              <a:t>Mummichog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 pathway mapping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42908"/>
          </a:xfrm>
        </p:spPr>
        <p:txBody>
          <a:bodyPr>
            <a:normAutofit fontScale="85000" lnSpcReduction="10000"/>
          </a:bodyPr>
          <a:lstStyle/>
          <a:p>
            <a:pPr marL="228600" lvl="1">
              <a:spcBef>
                <a:spcPts val="1000"/>
              </a:spcBef>
            </a:pPr>
            <a:r>
              <a:rPr lang="en-US" b="1" dirty="0"/>
              <a:t>Divides the ions into significant and </a:t>
            </a:r>
            <a:r>
              <a:rPr lang="en-US" b="1" dirty="0" smtClean="0"/>
              <a:t>non-significant groups</a:t>
            </a:r>
          </a:p>
          <a:p>
            <a:pPr marL="228600" lvl="1">
              <a:spcBef>
                <a:spcPts val="1000"/>
              </a:spcBef>
            </a:pPr>
            <a:r>
              <a:rPr lang="en-US" b="1" dirty="0" smtClean="0"/>
              <a:t>Let’s say there are 1000 ions of which there are 150 ions with p-values &lt;0.05.</a:t>
            </a:r>
          </a:p>
          <a:p>
            <a:pPr marL="685800" lvl="2">
              <a:spcBef>
                <a:spcPts val="1000"/>
              </a:spcBef>
            </a:pPr>
            <a:r>
              <a:rPr lang="en-US" b="1" dirty="0" smtClean="0"/>
              <a:t>These are separated from the non-significant ions (850)</a:t>
            </a:r>
          </a:p>
          <a:p>
            <a:pPr marL="228600" lvl="1">
              <a:spcBef>
                <a:spcPts val="1000"/>
              </a:spcBef>
            </a:pPr>
            <a:r>
              <a:rPr lang="en-US" b="1" dirty="0" smtClean="0"/>
              <a:t>150 of </a:t>
            </a:r>
            <a:r>
              <a:rPr lang="en-US" b="1" smtClean="0"/>
              <a:t>the remaining non-significant </a:t>
            </a:r>
            <a:r>
              <a:rPr lang="en-US" b="1" dirty="0" smtClean="0"/>
              <a:t>ions are taken at random and mapped onto known pathways</a:t>
            </a:r>
          </a:p>
          <a:p>
            <a:pPr marL="685800" lvl="2">
              <a:spcBef>
                <a:spcPts val="1000"/>
              </a:spcBef>
            </a:pPr>
            <a:r>
              <a:rPr lang="en-US" b="1" dirty="0" smtClean="0"/>
              <a:t>This is repeated 100 or more times</a:t>
            </a:r>
          </a:p>
          <a:p>
            <a:pPr marL="685800" lvl="2">
              <a:spcBef>
                <a:spcPts val="1000"/>
              </a:spcBef>
            </a:pPr>
            <a:r>
              <a:rPr lang="en-US" b="1" dirty="0" smtClean="0"/>
              <a:t>This provides the likelihood of random association of non-significant ions with pathways</a:t>
            </a:r>
          </a:p>
          <a:p>
            <a:pPr marL="228600" lvl="1">
              <a:spcBef>
                <a:spcPts val="1000"/>
              </a:spcBef>
            </a:pPr>
            <a:r>
              <a:rPr lang="en-US" b="1" dirty="0" smtClean="0"/>
              <a:t>The significant ions are now mapped to the pathways and evidence is sought for enhanced associations (Fisher exact test)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708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Why non-pathway mapping?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Many of the pathways were established by experiments conducted &gt;50 years ago</a:t>
            </a:r>
          </a:p>
          <a:p>
            <a:r>
              <a:rPr lang="en-US" b="1" dirty="0" smtClean="0"/>
              <a:t>More recent appreciation of the importance of the gut microbiome</a:t>
            </a:r>
          </a:p>
          <a:p>
            <a:r>
              <a:rPr lang="en-US" b="1" dirty="0" smtClean="0"/>
              <a:t>And there are other “genomes” to consider</a:t>
            </a:r>
          </a:p>
          <a:p>
            <a:pPr lvl="1"/>
            <a:r>
              <a:rPr lang="en-US" b="1" dirty="0" smtClean="0"/>
              <a:t>The food we eat/drink</a:t>
            </a:r>
          </a:p>
          <a:p>
            <a:pPr lvl="1"/>
            <a:r>
              <a:rPr lang="en-US" b="1" dirty="0" smtClean="0"/>
              <a:t>The effects of food processing</a:t>
            </a:r>
          </a:p>
          <a:p>
            <a:pPr lvl="1"/>
            <a:r>
              <a:rPr lang="en-US" b="1" dirty="0" smtClean="0"/>
              <a:t>The “therapeutics-</a:t>
            </a:r>
            <a:r>
              <a:rPr lang="en-US" b="1" dirty="0" err="1" smtClean="0"/>
              <a:t>ome</a:t>
            </a:r>
            <a:r>
              <a:rPr lang="en-US" b="1" dirty="0" smtClean="0"/>
              <a:t>”</a:t>
            </a:r>
          </a:p>
          <a:p>
            <a:pPr lvl="1"/>
            <a:r>
              <a:rPr lang="en-US" b="1" dirty="0" smtClean="0"/>
              <a:t>The environment-</a:t>
            </a:r>
            <a:r>
              <a:rPr lang="en-US" b="1" dirty="0" err="1" smtClean="0"/>
              <a:t>ome</a:t>
            </a:r>
            <a:endParaRPr lang="en-US" b="1" dirty="0" smtClean="0"/>
          </a:p>
          <a:p>
            <a:r>
              <a:rPr lang="en-US" b="1" dirty="0" smtClean="0"/>
              <a:t>The existing pathways in pathway search tools do not take this into account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0283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15346</TotalTime>
  <Words>696</Words>
  <Application>Microsoft Macintosh PowerPoint</Application>
  <PresentationFormat>On-screen Show (4:3)</PresentationFormat>
  <Paragraphs>80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Calibri</vt:lpstr>
      <vt:lpstr>Arial</vt:lpstr>
      <vt:lpstr>Office Theme</vt:lpstr>
      <vt:lpstr>Pathway analysis in metabolomics</vt:lpstr>
      <vt:lpstr>Overview</vt:lpstr>
      <vt:lpstr>Academic pathway analysis tools</vt:lpstr>
      <vt:lpstr>KEGG pathway tool</vt:lpstr>
      <vt:lpstr>PowerPoint Presentation</vt:lpstr>
      <vt:lpstr>PowerPoint Presentation</vt:lpstr>
      <vt:lpstr>What to do when you don’t know what the metabolites ions are?</vt:lpstr>
      <vt:lpstr>Mummichog pathway mapping</vt:lpstr>
      <vt:lpstr>Why non-pathway mapping?</vt:lpstr>
      <vt:lpstr>How to run mummicog</vt:lpstr>
      <vt:lpstr>Need to prepare a .txt file of all the metabolite ions (significant and non-significant)</vt:lpstr>
      <vt:lpstr>The t-score</vt:lpstr>
      <vt:lpstr>Output of Mummichog</vt:lpstr>
      <vt:lpstr>Go to URL in Mummichog output</vt:lpstr>
      <vt:lpstr>KEGG C06350 metabolite</vt:lpstr>
    </vt:vector>
  </TitlesOfParts>
  <Manager/>
  <Company>UAB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metabolism became metabolomics</dc:title>
  <dc:subject/>
  <dc:creator>Stephen Barnes</dc:creator>
  <cp:keywords/>
  <dc:description/>
  <cp:lastModifiedBy>Microsoft Office User</cp:lastModifiedBy>
  <cp:revision>197</cp:revision>
  <dcterms:created xsi:type="dcterms:W3CDTF">2013-04-30T18:45:25Z</dcterms:created>
  <dcterms:modified xsi:type="dcterms:W3CDTF">2015-12-08T19:01:11Z</dcterms:modified>
  <cp:category/>
</cp:coreProperties>
</file>